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Oswald" panose="00000500000000000000" pitchFamily="2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D254C-3C28-4988-87CB-2083E9A02337}">
  <a:tblStyle styleId="{831D254C-3C28-4988-87CB-2083E9A02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6456dc2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6456dc2c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56456dc2c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56456dc2c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56456dc2c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56456dc2c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6456dc2c4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6456dc2c4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6456dc2c4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6456dc2c4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6456dc2c4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6456dc2c4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6456dc2c4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6456dc2c4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6456dc2c4_0_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6456dc2c4_0_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56456dc2c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56456dc2c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56456dc2c4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56456dc2c4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6456dc2c4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56456dc2c4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6456dc2c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6456dc2c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56456dc2c4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56456dc2c4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56456dc2c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56456dc2c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6456dc2c4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56456dc2c4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6456dc2c4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6456dc2c4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56456dc2c4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56456dc2c4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6456dc2c4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56456dc2c4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56456dc2c4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56456dc2c4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56456dc2c4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56456dc2c4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56456dc2c4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56456dc2c4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6456dc2c4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6456dc2c4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56456dc2c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56456dc2c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6456dc2c4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6456dc2c4_0_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6456dc2c4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56456dc2c4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6456dc2c4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6456dc2c4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6456dc2c4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6456dc2c4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6456dc2c4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56456dc2c4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56456dc2c4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56456dc2c4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56456dc2c4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56456dc2c4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56456dc2c4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56456dc2c4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6456dc2c4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6456dc2c4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56456dc2c4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56456dc2c4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56456dc2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56456dc2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56456dc2c4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56456dc2c4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56456dc2c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56456dc2c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6456dc2c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6456dc2c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6456dc2c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56456dc2c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56456dc2c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56456dc2c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6456dc2c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6456dc2c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6456dc2c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6456dc2c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Title &amp; Body (2)">
  <p:cSld name="TITLE_2_1_1_2_1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Title, Sub-header, &amp; Body (2)">
  <p:cSld name="TITLE_2_1_1_2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Title &amp; Body (2) + Laptop">
  <p:cSld name="TITLE_2_1_1_2_1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Title &amp; Body (2) + Mobile">
  <p:cSld name="TITLE_2_1_1_2_1_1_1_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Title &amp; Body (2) + Tablet">
  <p:cSld name="TITLE_2_1_1_2_1_1_1_1_1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Title &amp; Body (2) + Multiple Phones">
  <p:cSld name="TITLE_2_1_1_2_1_1_1_1_1_1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l="1206" t="-6042" r="745" b="956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Title (2) + 1 Big Stat">
  <p:cSld name="TITLE_2_1_1_2_1_1_1_1_1_2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Title (2) + 2 Big Stats">
  <p:cSld name="TITLE_2_1_1_2_1_1_1_1_1_2_1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 Big Quote (1)">
  <p:cSld name="TITLE_2_1_1_2_1_1_1_1_1_2_2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t="23117" b="23122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t="23117" b="23122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t="23117" b="23122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5188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4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5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t="47973" b="48388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 Description - White">
  <p:cSld name="BLANK_1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2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title" idx="3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4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5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">
  <p:cSld name="TITLE_2_1_1_2_1_2"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 idx="3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 idx="4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title" idx="5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 1">
  <p:cSld name="TITLE_2_1_1_2_1_2_1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>
            <a:spLocks noGrp="1"/>
          </p:cNvSpPr>
          <p:nvPr>
            <p:ph type="title" idx="2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3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4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>
            <a:spLocks noGrp="1"/>
          </p:cNvSpPr>
          <p:nvPr>
            <p:ph type="title" idx="3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title" idx="4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 idx="5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 Two Speakers (2)">
  <p:cSld name="TITLE_2_1_1_1_2_3_1"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 Three Speakers (2)">
  <p:cSld name="TITLE_2_1_1_1_2_3_2_1"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28700" dist="22860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 Branded Blank - White">
  <p:cSld name="BLANK_1_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Title Slide (2)">
  <p:cSld name="TITLE_2_1_2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t="47973" b="48388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Secondary Title Slide (2)">
  <p:cSld name="TITLE_2_1_1_2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Midway Title Slide (2)">
  <p:cSld name="TITLE_2_1_1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"/>
              <a:buNone/>
              <a:defRPr sz="33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ab.secondstree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050" y="0"/>
            <a:ext cx="9249103" cy="52036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4"/>
          <p:cNvSpPr txBox="1">
            <a:spLocks noGrp="1"/>
          </p:cNvSpPr>
          <p:nvPr>
            <p:ph type="title" idx="4294967295"/>
          </p:nvPr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 – Simply click “File” then “Make a copy…”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Sweepstakes (Limit 1)</a:t>
            </a:r>
            <a:endParaRPr sz="2800"/>
          </a:p>
        </p:txBody>
      </p:sp>
      <p:sp>
        <p:nvSpPr>
          <p:cNvPr id="424" name="Google Shape;424;p5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25" name="Google Shape;425;p53"/>
          <p:cNvGraphicFramePr/>
          <p:nvPr/>
        </p:nvGraphicFramePr>
        <p:xfrm>
          <a:off x="864725" y="1205875"/>
          <a:ext cx="7414525" cy="3100995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advertiser branding on promotion and all materials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7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 Campaign Title Sponsorship (Limit 1)</a:t>
            </a:r>
            <a:endParaRPr sz="2800"/>
          </a:p>
        </p:txBody>
      </p:sp>
      <p:sp>
        <p:nvSpPr>
          <p:cNvPr id="431" name="Google Shape;431;p54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32" name="Google Shape;432;p54"/>
          <p:cNvGraphicFramePr/>
          <p:nvPr/>
        </p:nvGraphicFramePr>
        <p:xfrm>
          <a:off x="864725" y="977546"/>
          <a:ext cx="7414525" cy="383105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3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3" name="Google Shape;433;p54"/>
          <p:cNvSpPr txBox="1">
            <a:spLocks noGrp="1"/>
          </p:cNvSpPr>
          <p:nvPr>
            <p:ph type="title" idx="3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UGC* Campaign Supporting Sponsorship (3+)</a:t>
            </a:r>
            <a:endParaRPr sz="2800"/>
          </a:p>
        </p:txBody>
      </p:sp>
      <p:sp>
        <p:nvSpPr>
          <p:cNvPr id="439" name="Google Shape;439;p55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0" name="Google Shape;440;p55"/>
          <p:cNvGraphicFramePr/>
          <p:nvPr/>
        </p:nvGraphicFramePr>
        <p:xfrm>
          <a:off x="864725" y="1435683"/>
          <a:ext cx="7414525" cy="229501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5x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1" name="Google Shape;441;p55"/>
          <p:cNvSpPr txBox="1">
            <a:spLocks noGrp="1"/>
          </p:cNvSpPr>
          <p:nvPr>
            <p:ph type="title" idx="3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UGC* Campaign Title Sponsorship (Limit 1)</a:t>
            </a:r>
            <a:endParaRPr sz="2800"/>
          </a:p>
        </p:txBody>
      </p:sp>
      <p:sp>
        <p:nvSpPr>
          <p:cNvPr id="447" name="Google Shape;447;p5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4+ weeks</a:t>
            </a:r>
            <a:endParaRPr sz="1600"/>
          </a:p>
        </p:txBody>
      </p:sp>
      <p:graphicFrame>
        <p:nvGraphicFramePr>
          <p:cNvPr id="448" name="Google Shape;448;p56"/>
          <p:cNvGraphicFramePr/>
          <p:nvPr/>
        </p:nvGraphicFramePr>
        <p:xfrm>
          <a:off x="864725" y="979721"/>
          <a:ext cx="7414525" cy="383105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Exclusive logo on all promotional elements for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contest, during submission and voting periods)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emails after registration and submission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$3,000 - $6,000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9" name="Google Shape;449;p56"/>
          <p:cNvSpPr txBox="1">
            <a:spLocks noGrp="1"/>
          </p:cNvSpPr>
          <p:nvPr>
            <p:ph type="title" idx="3"/>
          </p:nvPr>
        </p:nvSpPr>
        <p:spPr>
          <a:xfrm>
            <a:off x="0" y="4837525"/>
            <a:ext cx="91440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*UGC Campaigns include photo, video, mp3, and essay contests.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Quizzes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Single Quiz (Limit 1)</a:t>
            </a:r>
            <a:endParaRPr sz="2800"/>
          </a:p>
        </p:txBody>
      </p:sp>
      <p:sp>
        <p:nvSpPr>
          <p:cNvPr id="460" name="Google Shape;460;p5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61" name="Google Shape;461;p58"/>
          <p:cNvGraphicFramePr/>
          <p:nvPr/>
        </p:nvGraphicFramePr>
        <p:xfrm>
          <a:off x="864725" y="1795038"/>
          <a:ext cx="7414525" cy="14353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Quiz Bundle, 3-5 Themed Quizzes (Limit 1)</a:t>
            </a:r>
            <a:endParaRPr sz="2800"/>
          </a:p>
        </p:txBody>
      </p:sp>
      <p:sp>
        <p:nvSpPr>
          <p:cNvPr id="467" name="Google Shape;467;p5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68" name="Google Shape;468;p59"/>
          <p:cNvGraphicFramePr/>
          <p:nvPr/>
        </p:nvGraphicFramePr>
        <p:xfrm>
          <a:off x="864725" y="1795038"/>
          <a:ext cx="7414525" cy="14353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$2,250 - $4,500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Single Quiz (Limit 1)</a:t>
            </a:r>
            <a:endParaRPr sz="2800"/>
          </a:p>
        </p:txBody>
      </p:sp>
      <p:sp>
        <p:nvSpPr>
          <p:cNvPr id="474" name="Google Shape;474;p60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1-2 weeks</a:t>
            </a:r>
            <a:endParaRPr sz="1600"/>
          </a:p>
        </p:txBody>
      </p:sp>
      <p:graphicFrame>
        <p:nvGraphicFramePr>
          <p:cNvPr id="475" name="Google Shape;475;p60"/>
          <p:cNvGraphicFramePr/>
          <p:nvPr/>
        </p:nvGraphicFramePr>
        <p:xfrm>
          <a:off x="864725" y="1795038"/>
          <a:ext cx="7414525" cy="163649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Quiz Bundle, 3-5 Themed Quizzes (Limit 1)</a:t>
            </a:r>
            <a:endParaRPr sz="2800"/>
          </a:p>
        </p:txBody>
      </p:sp>
      <p:sp>
        <p:nvSpPr>
          <p:cNvPr id="481" name="Google Shape;481;p61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4-6 weeks</a:t>
            </a:r>
            <a:endParaRPr sz="1600"/>
          </a:p>
        </p:txBody>
      </p:sp>
      <p:graphicFrame>
        <p:nvGraphicFramePr>
          <p:cNvPr id="482" name="Google Shape;482;p61"/>
          <p:cNvGraphicFramePr/>
          <p:nvPr/>
        </p:nvGraphicFramePr>
        <p:xfrm>
          <a:off x="864725" y="1795038"/>
          <a:ext cx="7414525" cy="163649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Advertiser’s products and services incorporated into quiz questions and outcomes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to Promotional Database of 30,000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Targeted Online Banner Ads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Facebook and Twitter Posts During Quiz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Promoted in Article/Column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Linked from Related Content on Your 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Results Posted on Talent’s Social Media Accounts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$3,375 - $6,750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Ballots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1" name="Google Shape;371;p45"/>
          <p:cNvSpPr txBox="1">
            <a:spLocks noGrp="1"/>
          </p:cNvSpPr>
          <p:nvPr>
            <p:ph type="body" idx="1"/>
          </p:nvPr>
        </p:nvSpPr>
        <p:spPr>
          <a:xfrm>
            <a:off x="265950" y="1589425"/>
            <a:ext cx="8612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that you can bring to advertisers when you are selling online promotions.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Each sales package you create should contain both online and traditional media elements. We have divided each package into a media campaign, a digital campaign, an email campaign, and a social campaign to make these distinctions.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lang="en" b="1"/>
              <a:t>suggestions for a mid-size market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title" idx="4294967295"/>
          </p:nvPr>
        </p:nvSpPr>
        <p:spPr>
          <a:xfrm>
            <a:off x="-49050" y="1159375"/>
            <a:ext cx="9242100" cy="321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1C232"/>
                </a:solidFill>
                <a:latin typeface="Oswald"/>
                <a:ea typeface="Oswald"/>
                <a:cs typeface="Oswald"/>
                <a:sym typeface="Oswald"/>
              </a:rPr>
              <a:t>Want to Edit? – Simply click “File” then “Make a copy…” to create your own editable version. </a:t>
            </a:r>
            <a:endParaRPr sz="1600">
              <a:solidFill>
                <a:srgbClr val="F1C232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3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493" name="Google Shape;493;p63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4" name="Google Shape;494;p63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5" name="Google Shape;495;p63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96" name="Google Shape;496;p63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7" name="Google Shape;49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Voting Package</a:t>
            </a:r>
            <a:endParaRPr sz="2800"/>
          </a:p>
        </p:txBody>
      </p:sp>
      <p:sp>
        <p:nvSpPr>
          <p:cNvPr id="506" name="Google Shape;506;p64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07" name="Google Shape;507;p64"/>
          <p:cNvGraphicFramePr/>
          <p:nvPr/>
        </p:nvGraphicFramePr>
        <p:xfrm>
          <a:off x="864725" y="1795038"/>
          <a:ext cx="7414525" cy="154524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5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Basic Winners’ Package</a:t>
            </a:r>
            <a:endParaRPr sz="2800"/>
          </a:p>
        </p:txBody>
      </p:sp>
      <p:graphicFrame>
        <p:nvGraphicFramePr>
          <p:cNvPr id="513" name="Google Shape;513;p65"/>
          <p:cNvGraphicFramePr/>
          <p:nvPr/>
        </p:nvGraphicFramePr>
        <p:xfrm>
          <a:off x="864725" y="1806738"/>
          <a:ext cx="7414525" cy="19110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Voting Package</a:t>
            </a:r>
            <a:endParaRPr sz="2800"/>
          </a:p>
        </p:txBody>
      </p:sp>
      <p:sp>
        <p:nvSpPr>
          <p:cNvPr id="519" name="Google Shape;519;p6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20" name="Google Shape;520;p66"/>
          <p:cNvGraphicFramePr/>
          <p:nvPr/>
        </p:nvGraphicFramePr>
        <p:xfrm>
          <a:off x="864725" y="1795038"/>
          <a:ext cx="7414525" cy="247789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Standard Winners’ Package</a:t>
            </a:r>
            <a:endParaRPr sz="2800"/>
          </a:p>
        </p:txBody>
      </p:sp>
      <p:graphicFrame>
        <p:nvGraphicFramePr>
          <p:cNvPr id="526" name="Google Shape;526;p67"/>
          <p:cNvGraphicFramePr/>
          <p:nvPr/>
        </p:nvGraphicFramePr>
        <p:xfrm>
          <a:off x="864725" y="1795038"/>
          <a:ext cx="7414525" cy="22767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“Thank you” ad with 20,000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Voting Package</a:t>
            </a:r>
            <a:endParaRPr sz="2800"/>
          </a:p>
        </p:txBody>
      </p:sp>
      <p:sp>
        <p:nvSpPr>
          <p:cNvPr id="532" name="Google Shape;532;p6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33" name="Google Shape;533;p68"/>
          <p:cNvGraphicFramePr/>
          <p:nvPr/>
        </p:nvGraphicFramePr>
        <p:xfrm>
          <a:off x="864738" y="1019788"/>
          <a:ext cx="7414525" cy="341054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“Nominate your favorites” email sent 1x per week (4 total)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Ballot Premier Winners’ Package</a:t>
            </a:r>
            <a:endParaRPr sz="2800"/>
          </a:p>
        </p:txBody>
      </p:sp>
      <p:graphicFrame>
        <p:nvGraphicFramePr>
          <p:cNvPr id="539" name="Google Shape;539;p69"/>
          <p:cNvGraphicFramePr/>
          <p:nvPr/>
        </p:nvGraphicFramePr>
        <p:xfrm>
          <a:off x="864738" y="1291388"/>
          <a:ext cx="7414525" cy="22767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“Thank You”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Winners’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0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Citywide Ballots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1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550" name="Google Shape;550;p71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71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71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71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554" name="Google Shape;55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2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Nomination Package</a:t>
            </a:r>
            <a:endParaRPr sz="2800"/>
          </a:p>
        </p:txBody>
      </p:sp>
      <p:sp>
        <p:nvSpPr>
          <p:cNvPr id="563" name="Google Shape;563;p72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64" name="Google Shape;564;p72"/>
          <p:cNvGraphicFramePr/>
          <p:nvPr/>
        </p:nvGraphicFramePr>
        <p:xfrm>
          <a:off x="864725" y="1795038"/>
          <a:ext cx="7414525" cy="13623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10% SOV on Ballot Page during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8" name="Google Shape;378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Contests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…………………………………………………………………….. Slide 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Quizzes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……………………………………………………………….……. Slide 14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…………………………………………………………………...…. Slide 19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Citywide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………………………………………………...….. Slide 27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Advertiser Ballots</a:t>
            </a:r>
            <a:r>
              <a:rPr lang="en" sz="2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……………..……………………………...…... Slide 38</a:t>
            </a: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Voting Package</a:t>
            </a:r>
            <a:endParaRPr sz="2800"/>
          </a:p>
        </p:txBody>
      </p:sp>
      <p:graphicFrame>
        <p:nvGraphicFramePr>
          <p:cNvPr id="570" name="Google Shape;570;p73"/>
          <p:cNvGraphicFramePr/>
          <p:nvPr/>
        </p:nvGraphicFramePr>
        <p:xfrm>
          <a:off x="864725" y="1795038"/>
          <a:ext cx="7414525" cy="154524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15,000 Impressions on radio.com during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71" name="Google Shape;571;p7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Basic Winners’ Package</a:t>
            </a:r>
            <a:endParaRPr sz="2800"/>
          </a:p>
        </p:txBody>
      </p:sp>
      <p:graphicFrame>
        <p:nvGraphicFramePr>
          <p:cNvPr id="577" name="Google Shape;577;p74"/>
          <p:cNvGraphicFramePr/>
          <p:nvPr/>
        </p:nvGraphicFramePr>
        <p:xfrm>
          <a:off x="864725" y="1795038"/>
          <a:ext cx="7414525" cy="172812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“Thank you” ad with 20,000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Winner’s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$750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5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Nomination Package</a:t>
            </a:r>
            <a:endParaRPr sz="2800"/>
          </a:p>
        </p:txBody>
      </p:sp>
      <p:sp>
        <p:nvSpPr>
          <p:cNvPr id="583" name="Google Shape;583;p75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584" name="Google Shape;584;p75"/>
          <p:cNvGraphicFramePr/>
          <p:nvPr/>
        </p:nvGraphicFramePr>
        <p:xfrm>
          <a:off x="864738" y="1680563"/>
          <a:ext cx="7414525" cy="229501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nomination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$800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Voting Package</a:t>
            </a:r>
            <a:endParaRPr sz="2800"/>
          </a:p>
        </p:txBody>
      </p:sp>
      <p:graphicFrame>
        <p:nvGraphicFramePr>
          <p:cNvPr id="590" name="Google Shape;590;p76"/>
          <p:cNvGraphicFramePr/>
          <p:nvPr/>
        </p:nvGraphicFramePr>
        <p:xfrm>
          <a:off x="864725" y="1795038"/>
          <a:ext cx="7414525" cy="247789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1" name="Google Shape;591;p7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7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Standard Winners’ Package</a:t>
            </a:r>
            <a:endParaRPr sz="2800"/>
          </a:p>
        </p:txBody>
      </p:sp>
      <p:graphicFrame>
        <p:nvGraphicFramePr>
          <p:cNvPr id="597" name="Google Shape;597;p77"/>
          <p:cNvGraphicFramePr/>
          <p:nvPr/>
        </p:nvGraphicFramePr>
        <p:xfrm>
          <a:off x="864725" y="1795038"/>
          <a:ext cx="7414525" cy="209388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“Thank You” 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Winner’s ballot page above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the best in your sub-category)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$1,500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Nomination Package (8 available)</a:t>
            </a:r>
            <a:endParaRPr sz="2800"/>
          </a:p>
        </p:txBody>
      </p:sp>
      <p:sp>
        <p:nvSpPr>
          <p:cNvPr id="603" name="Google Shape;603;p7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04" name="Google Shape;604;p78"/>
          <p:cNvGraphicFramePr/>
          <p:nvPr/>
        </p:nvGraphicFramePr>
        <p:xfrm>
          <a:off x="864738" y="1279863"/>
          <a:ext cx="7414525" cy="304478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“Nominate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“Nominate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nomination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Sliding billboard or wallpaper position on newspaper.com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nomination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Voting Package (8 available)</a:t>
            </a:r>
            <a:endParaRPr sz="2800"/>
          </a:p>
        </p:txBody>
      </p:sp>
      <p:graphicFrame>
        <p:nvGraphicFramePr>
          <p:cNvPr id="610" name="Google Shape;610;p79"/>
          <p:cNvGraphicFramePr/>
          <p:nvPr/>
        </p:nvGraphicFramePr>
        <p:xfrm>
          <a:off x="864725" y="1139363"/>
          <a:ext cx="7414525" cy="359342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“Vote for Me”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“Vote for Me”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25%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12% SOV on the voting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20% SOV above your relevant voting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voting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Co-branded “Nominate your favorites” email sent 1x per week (4 total) to our promotional database that includes: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$2,500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1" name="Google Shape;611;p7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Citywide Ballot Premier Winners’ Package (8 available)</a:t>
            </a:r>
            <a:endParaRPr sz="2800"/>
          </a:p>
        </p:txBody>
      </p:sp>
      <p:graphicFrame>
        <p:nvGraphicFramePr>
          <p:cNvPr id="617" name="Google Shape;617;p80"/>
          <p:cNvGraphicFramePr/>
          <p:nvPr/>
        </p:nvGraphicFramePr>
        <p:xfrm>
          <a:off x="864738" y="1496338"/>
          <a:ext cx="7414525" cy="227676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“Thank You”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“Thank You”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50% SOV on the winners’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 100% SOV on the winner’s ballot page above your winning category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Winners’ window cling and certificate or plaque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Winners’ Page (to be left up for one year claiming you as the best in your category)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Video, 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Advertiser Ballots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2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Recommended Upload Image Sizes for Ballots</a:t>
            </a:r>
            <a:endParaRPr/>
          </a:p>
        </p:txBody>
      </p:sp>
      <p:sp>
        <p:nvSpPr>
          <p:cNvPr id="628" name="Google Shape;628;p82"/>
          <p:cNvSpPr txBox="1"/>
          <p:nvPr/>
        </p:nvSpPr>
        <p:spPr>
          <a:xfrm>
            <a:off x="551025" y="3941050"/>
            <a:ext cx="17541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Group Image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82"/>
          <p:cNvSpPr txBox="1"/>
          <p:nvPr/>
        </p:nvSpPr>
        <p:spPr>
          <a:xfrm>
            <a:off x="4734600" y="3941050"/>
            <a:ext cx="1939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image – 800px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2651000" y="3941050"/>
            <a:ext cx="17988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Category Ad – 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728px x 90px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6635463" y="3941049"/>
            <a:ext cx="2345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Enhanced Listing video – 600px x 450px</a:t>
            </a:r>
            <a:endParaRPr sz="120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632" name="Google Shape;6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525" y="1804075"/>
            <a:ext cx="1939106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181" y="1841982"/>
            <a:ext cx="1862444" cy="190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975" y="1854246"/>
            <a:ext cx="1862450" cy="189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6944" y="1854249"/>
            <a:ext cx="1862450" cy="1905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Contests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Advertiser Ballot Package</a:t>
            </a:r>
            <a:endParaRPr sz="2800"/>
          </a:p>
        </p:txBody>
      </p:sp>
      <p:sp>
        <p:nvSpPr>
          <p:cNvPr id="641" name="Google Shape;641;p8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4 weeks</a:t>
            </a:r>
            <a:endParaRPr sz="1600"/>
          </a:p>
        </p:txBody>
      </p:sp>
      <p:graphicFrame>
        <p:nvGraphicFramePr>
          <p:cNvPr id="642" name="Google Shape;642;p83"/>
          <p:cNvGraphicFramePr/>
          <p:nvPr/>
        </p:nvGraphicFramePr>
        <p:xfrm>
          <a:off x="864725" y="887557"/>
          <a:ext cx="7414525" cy="395918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75x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100x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Takeover of the ballot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300x250 digital ad with 50,000 ROS impressions on radio.com 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728x90 digital ad within the ballot voting page on every category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Enhanced listing on the ballot for your products or services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marR="0" lvl="1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Picture or logo, social “follow me” buttons, link to website, interactive map, 100 word description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Survey questions (3 max) on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for your business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marR="0" lvl="0" indent="-304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products or services incorporated into the ballot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sent 1x per week to our promotional database that includes: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lvl="1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Brought to you by message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lvl="1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Your logo and/or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914400" lvl="1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○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Link to your website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</a:t>
                      </a:r>
                      <a:r>
                        <a:rPr lang="en" sz="1200" i="1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 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(1) Boosted Facebook post during the voting phase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Investment: $5,000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700" y="-50925"/>
            <a:ext cx="9259371" cy="520947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4"/>
          <p:cNvSpPr txBox="1">
            <a:spLocks noGrp="1"/>
          </p:cNvSpPr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promotions, 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649" name="Google Shape;649;p84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952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50" name="Google Shape;650;p84"/>
          <p:cNvSpPr txBox="1"/>
          <p:nvPr/>
        </p:nvSpPr>
        <p:spPr>
          <a:xfrm>
            <a:off x="-61062" y="73788"/>
            <a:ext cx="9308700" cy="321900"/>
          </a:xfrm>
          <a:prstGeom prst="rect">
            <a:avLst/>
          </a:prstGeom>
          <a:solidFill>
            <a:srgbClr val="FFFFFF">
              <a:alpha val="8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Want to Edit? – Simply click “File” then “Make a copy…” to create your own editable version. </a:t>
            </a:r>
            <a:endParaRPr sz="12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Title Sponsorship (Limit 1)</a:t>
            </a:r>
            <a:endParaRPr sz="2800"/>
          </a:p>
        </p:txBody>
      </p:sp>
      <p:sp>
        <p:nvSpPr>
          <p:cNvPr id="389" name="Google Shape;389;p4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0" name="Google Shape;390;p48"/>
          <p:cNvGraphicFramePr/>
          <p:nvPr/>
        </p:nvGraphicFramePr>
        <p:xfrm>
          <a:off x="864725" y="922750"/>
          <a:ext cx="7414525" cy="38128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55x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90x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Pencil Pushdown (twice during the week before the contest launches)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4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$10,000 - $20,000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Season-Long Pick’Em Supporting Sponsorship (5+)</a:t>
            </a:r>
            <a:endParaRPr sz="2800"/>
          </a:p>
        </p:txBody>
      </p:sp>
      <p:sp>
        <p:nvSpPr>
          <p:cNvPr id="396" name="Google Shape;396;p4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3+ months</a:t>
            </a:r>
            <a:endParaRPr sz="1600"/>
          </a:p>
        </p:txBody>
      </p:sp>
      <p:graphicFrame>
        <p:nvGraphicFramePr>
          <p:cNvPr id="397" name="Google Shape;397;p49"/>
          <p:cNvGraphicFramePr/>
          <p:nvPr/>
        </p:nvGraphicFramePr>
        <p:xfrm>
          <a:off x="864725" y="1336063"/>
          <a:ext cx="7414525" cy="249614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$2,000 - $4,000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 Pick’Em Title Sponsorship (Limit 1)</a:t>
            </a:r>
            <a:endParaRPr sz="2800"/>
          </a:p>
        </p:txBody>
      </p:sp>
      <p:sp>
        <p:nvSpPr>
          <p:cNvPr id="403" name="Google Shape;403;p50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04" name="Google Shape;404;p50"/>
          <p:cNvGraphicFramePr/>
          <p:nvPr/>
        </p:nvGraphicFramePr>
        <p:xfrm>
          <a:off x="864738" y="958625"/>
          <a:ext cx="7414525" cy="381280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60x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in contest header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728×90 &amp; 300×250 served together (100% share of voice)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Shared Pencil Pushdown (4 times during the tournament)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25,000 300×250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coupon or offer: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Daily news &amp; breaking news emails to combined database of 115,000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Emails to contest players prior to each round (6 total)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Logo inclusion on promotional Facebook cover photo, contest app index page graphic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3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$5,000 - $10,000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1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Game/Tournament Pick’Em Supporting Sponsorship (5+)</a:t>
            </a:r>
            <a:endParaRPr sz="2800"/>
          </a:p>
        </p:txBody>
      </p:sp>
      <p:sp>
        <p:nvSpPr>
          <p:cNvPr id="410" name="Google Shape;410;p51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1" name="Google Shape;411;p51"/>
          <p:cNvGraphicFramePr/>
          <p:nvPr/>
        </p:nvGraphicFramePr>
        <p:xfrm>
          <a:off x="864725" y="1336063"/>
          <a:ext cx="7414525" cy="2496140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VIP Picker– pick alongside Sports staff &amp; a local sports celebrity each round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25x :30 promotional spots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45x :30 Internet Radio commercials each week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each week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Contest page 300×250 ad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Inclusion in online coupon page linked to from the contest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registered entrants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[# of weeks contest is running] weekly emails to contest players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$1,000 - $2,000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2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Sponsored Sweepstakes (Limit 1)</a:t>
            </a:r>
            <a:endParaRPr sz="2800"/>
          </a:p>
        </p:txBody>
      </p:sp>
      <p:sp>
        <p:nvSpPr>
          <p:cNvPr id="417" name="Google Shape;417;p52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Campaign runs 1-3 weeks</a:t>
            </a:r>
            <a:endParaRPr sz="1600"/>
          </a:p>
        </p:txBody>
      </p:sp>
      <p:graphicFrame>
        <p:nvGraphicFramePr>
          <p:cNvPr id="418" name="Google Shape;418;p52"/>
          <p:cNvGraphicFramePr/>
          <p:nvPr/>
        </p:nvGraphicFramePr>
        <p:xfrm>
          <a:off x="864725" y="1179050"/>
          <a:ext cx="7414525" cy="2993045"/>
        </p:xfrm>
        <a:graphic>
          <a:graphicData uri="http://schemas.openxmlformats.org/drawingml/2006/table">
            <a:tbl>
              <a:tblPr>
                <a:noFill/>
                <a:tableStyleId>{831D254C-3C28-4988-87CB-2083E9A02337}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Radio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20x :30 promotional spots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Minimum of 30x :30 Internet Radio commercials weekly (M-F 6a-7p, Sa-Su 8a-4p)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10x :30 on-air commercials weekly (M-F 6a-7p)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Digital Campaign including: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25,000 728×90 ROS impressions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Customized thank you page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Campaign including logo: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Invitation email to promotional database of 80,000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Thank you email to all entrants with coupon or offer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 opt-in on the registration page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Optional Facebook Like Box on the registration page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Mentions on Facebook &amp; Twitter at least once a week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"/>
                          <a:ea typeface="Oswald"/>
                          <a:cs typeface="Oswald"/>
                          <a:sym typeface="Oswald"/>
                        </a:rPr>
                        <a:t>Investment for a mid-size market: $1,500 - $3,000</a:t>
                      </a:r>
                      <a:endParaRPr sz="1200"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41</Slides>
  <Notes>41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Second Street</vt:lpstr>
      <vt:lpstr>Want to Edit? – Simply click “File” then “Make a copy…” to create your own editable version. </vt:lpstr>
      <vt:lpstr>How to Use These Samples</vt:lpstr>
      <vt:lpstr>Table of Contents</vt:lpstr>
      <vt:lpstr>Contests</vt:lpstr>
      <vt:lpstr>Season-Long Pick’Em Title Sponsorship (Limit 1)</vt:lpstr>
      <vt:lpstr>Season-Long Pick’Em Supporting Sponsorship (5+)</vt:lpstr>
      <vt:lpstr>Game/Tournament Pick’Em Title Sponsorship (Limit 1)</vt:lpstr>
      <vt:lpstr>Game/Tournament Pick’Em Supporting Sponsorship (5+)</vt:lpstr>
      <vt:lpstr>Sponsored Sweepstakes (Limit 1)</vt:lpstr>
      <vt:lpstr>Advertiser Sweepstakes (Limit 1)</vt:lpstr>
      <vt:lpstr>UGC* Campaign Title Sponsorship (Limit 1)</vt:lpstr>
      <vt:lpstr>UGC* Campaign Supporting Sponsorship (3+)</vt:lpstr>
      <vt:lpstr>Advertiser UGC* Campaign Title Sponsorship (Limit 1)</vt:lpstr>
      <vt:lpstr>Quizzes</vt:lpstr>
      <vt:lpstr>Single Quiz (Limit 1)</vt:lpstr>
      <vt:lpstr>Quiz Bundle, 3-5 Themed Quizzes (Limit 1)</vt:lpstr>
      <vt:lpstr>Advertiser Single Quiz (Limit 1)</vt:lpstr>
      <vt:lpstr>Advertiser Quiz Bundle, 3-5 Themed Quizzes (Limit 1)</vt:lpstr>
      <vt:lpstr>Ballots</vt:lpstr>
      <vt:lpstr>Recommended Upload Image Sizes for Ballots</vt:lpstr>
      <vt:lpstr>Ballot Basic Voting Package</vt:lpstr>
      <vt:lpstr>Ballot Basic Winners’ Package</vt:lpstr>
      <vt:lpstr>Ballot Standard Voting Package</vt:lpstr>
      <vt:lpstr>Ballot Standard Winners’ Package</vt:lpstr>
      <vt:lpstr>Ballot Premier Voting Package</vt:lpstr>
      <vt:lpstr>Ballot Premier Winners’ Package</vt:lpstr>
      <vt:lpstr>Citywide Ballots</vt:lpstr>
      <vt:lpstr>Recommended Upload Image Sizes for Ballots</vt:lpstr>
      <vt:lpstr>Citywide Ballot Basic Nomination Package</vt:lpstr>
      <vt:lpstr>Citywide Ballot Basic Voting Package</vt:lpstr>
      <vt:lpstr>Citywide Ballot Basic Winners’ Package</vt:lpstr>
      <vt:lpstr>Citywide Ballot Standard Nomination Package</vt:lpstr>
      <vt:lpstr>Citywide Ballot Standard Voting Package</vt:lpstr>
      <vt:lpstr>Citywide Ballot Standard Winners’ Package</vt:lpstr>
      <vt:lpstr>Citywide Ballot Premier Nomination Package (8 available)</vt:lpstr>
      <vt:lpstr>Citywide Ballot Premier Voting Package (8 available)</vt:lpstr>
      <vt:lpstr>Citywide Ballot Premier Winners’ Package (8 available)</vt:lpstr>
      <vt:lpstr>Advertiser Ballots</vt:lpstr>
      <vt:lpstr>Recommended Upload Image Sizes for Ballots</vt:lpstr>
      <vt:lpstr>Advertiser Ballot Package</vt:lpstr>
      <vt:lpstr>For more information about how to package and price promotions, and even more about the sales process, visit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Want to Edit? – Simply click “File” then “Make a copy…” to create your own editable version. </dc:title>
  <cp:revision>1</cp:revision>
  <dcterms:modified xsi:type="dcterms:W3CDTF">2023-02-09T16:45:18Z</dcterms:modified>
</cp:coreProperties>
</file>